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EF4734-71CE-4388-8F16-3E0E7E8857BC}">
  <a:tblStyle styleId="{7BEF4734-71CE-4388-8F16-3E0E7E8857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9c5f5844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9c5f5844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c8a6946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c8a6946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26245b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26245b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26245bf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26245bf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45bf03_1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26245bf03_1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6c0de988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6c0de98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6c0de988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6c0de988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c0de988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6c0de988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efdd16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befdd16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befdd16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befdd16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9c5f5844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9c5f5844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befdd16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befdd16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efdd16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befdd16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bfb3ee1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bfb3ee1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befdd16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befdd16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befdd16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befdd16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9c5f5844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9c5f5844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9c5f5844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9c5f5844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9c8a694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9c8a694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9c8a6946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9c8a6946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9c8a694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9c8a694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9c8a6946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9c8a6946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9c8a6946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9c8a694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79150" y="1236375"/>
            <a:ext cx="5075400" cy="25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00"/>
              <a:t>AI для анализа поведения пользователя и подбора персонализированных покупок</a:t>
            </a:r>
            <a:endParaRPr sz="29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позиционирования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325" y="106287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150325" y="5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Портера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88"/>
              <a:t>(не пива)</a:t>
            </a:r>
            <a:endParaRPr sz="688"/>
          </a:p>
        </p:txBody>
      </p:sp>
      <p:sp>
        <p:nvSpPr>
          <p:cNvPr id="205" name="Google Shape;205;p23"/>
          <p:cNvSpPr txBox="1"/>
          <p:nvPr/>
        </p:nvSpPr>
        <p:spPr>
          <a:xfrm>
            <a:off x="1054600" y="795575"/>
            <a:ext cx="57912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Товары заменители: Высокий уровень со стороны товаров-заменителей (3 балла)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Оценка </a:t>
            </a: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внутриотраслевой</a:t>
            </a: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конкуренции: Средний уровень внутриотраслевой конкуренции (6 баллов)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Оценка угрозы входа новых игроков: Средний уровень угрозы новых игроков (13 баллов)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Оценка угрозы ухода потребителей: Высокий уровень угрозы потери клиентов (9 баллов)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Оценка угрозы бизнеса со стороны поставщиков: Высокий уровень влияния поставщиков (7 баллов)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стратегии развития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Т.к. технологии ИИ только захватывают различные сферы, в т.ч. таргетирование рекламы, рынок имеет высокий темп роста, но при этом на данный момент еще не существует большого кол-ва готовых инструментов (многие из них являются проприетарными и замкнуты внутри компаний).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Arial"/>
                <a:ea typeface="Arial"/>
                <a:cs typeface="Arial"/>
                <a:sym typeface="Arial"/>
              </a:rPr>
              <a:t>Согласно представленной классификации, базовой стратегией является “знак вопроса”.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523" y="1363773"/>
            <a:ext cx="3196200" cy="27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стратегии развития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285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Рациональной стратегией развития будет комбинация максимизации прибыли и увеличения доли рынка.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350" y="12858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Конкурентная матрица</a:t>
            </a:r>
            <a:endParaRPr/>
          </a:p>
        </p:txBody>
      </p:sp>
      <p:graphicFrame>
        <p:nvGraphicFramePr>
          <p:cNvPr id="225" name="Google Shape;225;p26"/>
          <p:cNvGraphicFramePr/>
          <p:nvPr/>
        </p:nvGraphicFramePr>
        <p:xfrm>
          <a:off x="1197450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1023950"/>
                <a:gridCol w="894050"/>
                <a:gridCol w="79662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Конкуренты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Ключевые функции продукта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Технологии ИИ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Масштаб рынка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Уникальные предложения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Ценовая политика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Пользовательская база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Amazon (AWS Personalize)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Shopify (Shopify Recommender)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2.3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Meta (Facebook Ads)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3.8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Google (Recommendations AI)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3.9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solidFill>
                            <a:schemeClr val="lt1"/>
                          </a:solidFill>
                        </a:rPr>
                        <a:t>AI Подборочка Inc.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4.2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Важность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Имплицитная ценность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297500" y="1354150"/>
            <a:ext cx="3720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2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8"/>
              <a:buChar char="●"/>
            </a:pP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Сразу после внедрения</a:t>
            </a:r>
            <a:br>
              <a:rPr lang="ru" sz="1207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Повышение качества рекомендаций увеличит приток клиентов и количество заказов</a:t>
            </a:r>
            <a:endParaRPr sz="1207">
              <a:latin typeface="Montserrat"/>
              <a:ea typeface="Montserrat"/>
              <a:cs typeface="Montserrat"/>
              <a:sym typeface="Montserrat"/>
            </a:endParaRPr>
          </a:p>
          <a:p>
            <a:pPr indent="-3052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8"/>
              <a:buChar char="●"/>
            </a:pP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Во время эксплуатации</a:t>
            </a:r>
            <a:br>
              <a:rPr lang="ru" sz="1207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Полная техническая поддержка клиента с нашей стороны</a:t>
            </a:r>
            <a:endParaRPr sz="1207">
              <a:latin typeface="Montserrat"/>
              <a:ea typeface="Montserrat"/>
              <a:cs typeface="Montserrat"/>
              <a:sym typeface="Montserrat"/>
            </a:endParaRPr>
          </a:p>
          <a:p>
            <a:pPr indent="-3052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8"/>
              <a:buChar char="●"/>
            </a:pP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Ценность удовлетворена надолго</a:t>
            </a:r>
            <a:br>
              <a:rPr lang="ru" sz="1207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Наш продукт помогает сервисам поддерживать поток заказов благодаря тому, что пользователи всегда видят подходящие для них продукты</a:t>
            </a:r>
            <a:endParaRPr sz="1207">
              <a:latin typeface="Montserrat"/>
              <a:ea typeface="Montserrat"/>
              <a:cs typeface="Montserrat"/>
              <a:sym typeface="Montserrat"/>
            </a:endParaRPr>
          </a:p>
          <a:p>
            <a:pPr indent="-30527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8"/>
              <a:buChar char="●"/>
            </a:pP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Удовлетворение не сопровождается побочными эффектами и чувствами</a:t>
            </a:r>
            <a:br>
              <a:rPr lang="ru" sz="1207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7">
                <a:latin typeface="Montserrat"/>
                <a:ea typeface="Montserrat"/>
                <a:cs typeface="Montserrat"/>
                <a:sym typeface="Montserrat"/>
              </a:rPr>
              <a:t>Внедрение продукта не оказывает негативного влияния на существующий сервис</a:t>
            </a:r>
            <a:endParaRPr sz="1207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650" y="1107025"/>
            <a:ext cx="35308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Жизненный цикл и прогнозирование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4702000" y="1020875"/>
            <a:ext cx="41943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Наш шикарнейший стартап только выходит на рынок, поэтому мы находимся на фазе внедрения.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Мы рассчитываем на классический характер роста, но ввиду неопределенности вектора развития искусственного интеллекта в целом, вполне вероятен исход “Увлечение”.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Наши приоритетные цели: добиться известности “Подборочка, Inc.” среди маркетплейсов, информируя о преимуществах использования нашего шикарнейшего стартапа вместо изобретения своих собственных костыльных велосипедов.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 рамках нашей маркетинговой программы мы можем назначать высокую цену за подписку ввиду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отсутствия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рабочих решений у конкурентов на рынке.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50" y="1582050"/>
            <a:ext cx="4627050" cy="25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Цена </a:t>
            </a:r>
            <a:r>
              <a:rPr lang="ru"/>
              <a:t>на основе издержек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1297500" y="1245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Единоразовые  издержки: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Ноутбуки (15 * 150000р) = 2250000р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Офисные гарнитура = 5000000р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Переменные издержки: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Восполнение запасов: 300000р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Постоянные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издержки: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Аренда рабочего помещения (40 м^2 * 10000р = 400000р)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Аренда ЦОД (600000р)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Зарплата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3 ведущих разработчика (3 * 600000р  = 1800000р)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ru" sz="1300">
                <a:latin typeface="Montserrat"/>
                <a:ea typeface="Montserrat"/>
                <a:cs typeface="Montserrat"/>
                <a:sym typeface="Montserrat"/>
              </a:rPr>
              <a:t>12 инженеров-разработчиков (12 * 200000р = 2400000р)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Совокупные издержки: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5500000р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675" y="3926725"/>
            <a:ext cx="897750" cy="5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7148300" y="3997800"/>
            <a:ext cx="1397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x15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275" y="1245050"/>
            <a:ext cx="1146876" cy="75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875" y="1925950"/>
            <a:ext cx="1625075" cy="9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7512375" y="1353950"/>
            <a:ext cx="114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&lt;- до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6090075" y="2151250"/>
            <a:ext cx="114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после -&gt;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Контент-план</a:t>
            </a:r>
            <a:endParaRPr/>
          </a:p>
        </p:txBody>
      </p:sp>
      <p:graphicFrame>
        <p:nvGraphicFramePr>
          <p:cNvPr id="257" name="Google Shape;257;p30"/>
          <p:cNvGraphicFramePr/>
          <p:nvPr/>
        </p:nvGraphicFramePr>
        <p:xfrm>
          <a:off x="181025" y="113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82850"/>
                <a:gridCol w="1859200"/>
                <a:gridCol w="1340850"/>
                <a:gridCol w="1102800"/>
                <a:gridCol w="1491550"/>
                <a:gridCol w="856150"/>
                <a:gridCol w="780000"/>
                <a:gridCol w="96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№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Заголовок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Цель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Рубрика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Аудитория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Дата по плану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Фактическая дата публикации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Статус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Кто мы и откуда?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Продвижение бренда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Внутренняя кухня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Пользователи соц. сетей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"Реклама будущего: ИИ начал предлагать товары, которые еще не изобрели"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Поддержание активности в соцсетях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Подборочка новостей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Подборочка Inc: Ваш проводник в мире персонализации!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Продвижение бренда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Внутренняя кухня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Готов к публикации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Контент-план</a:t>
            </a:r>
            <a:endParaRPr/>
          </a:p>
        </p:txBody>
      </p:sp>
      <p:graphicFrame>
        <p:nvGraphicFramePr>
          <p:cNvPr id="263" name="Google Shape;263;p31"/>
          <p:cNvGraphicFramePr/>
          <p:nvPr/>
        </p:nvGraphicFramePr>
        <p:xfrm>
          <a:off x="181025" y="113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82850"/>
                <a:gridCol w="1859200"/>
                <a:gridCol w="1340850"/>
                <a:gridCol w="1102800"/>
                <a:gridCol w="1491550"/>
                <a:gridCol w="856150"/>
                <a:gridCol w="780000"/>
                <a:gridCol w="96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№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Заголовок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Цель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Рубрика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Аудитория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Дата по плану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Фактическая дата публикации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Статус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Как AI Подборочка Inc Увеличила Продажи на 40% для одного из крупнейших маркетплейсов СНГ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Привлечение новых клиентов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История успеха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Компании-владельцы маркетплейсов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"Алгоритмы начали предлагать рекламу во сне: пользователи жалуются на слишком навязчивые сны о скидках"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Поддержание активности в соцсетях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Подборочка новостей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Искал медь, а нашел золото!!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Продвижение бренда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Истории успеха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мы?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750" y="1055525"/>
            <a:ext cx="354191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055525"/>
            <a:ext cx="38238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часто ваш друг присылает вам ссылку на смешной товар на маркетплейсе из-за чего ваши рекомендации превращаются в цирк? Как часто после длительного перебора аналогов одного товара вы еще месяц видите только это на главной странице вашего любимого маркетплейса? Часто? Надоело? Нам тоже.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Поэтому мы предлагаем уникальное решение, не имеющее аналогов на рынке!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Система рекомендаций товаров, основанная на нейросети.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Контент-план</a:t>
            </a:r>
            <a:endParaRPr/>
          </a:p>
        </p:txBody>
      </p:sp>
      <p:graphicFrame>
        <p:nvGraphicFramePr>
          <p:cNvPr id="269" name="Google Shape;269;p32"/>
          <p:cNvGraphicFramePr/>
          <p:nvPr/>
        </p:nvGraphicFramePr>
        <p:xfrm>
          <a:off x="181025" y="14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82850"/>
                <a:gridCol w="1859200"/>
                <a:gridCol w="1340850"/>
                <a:gridCol w="1102800"/>
                <a:gridCol w="1491550"/>
                <a:gridCol w="856150"/>
                <a:gridCol w="696550"/>
                <a:gridCol w="1052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№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Заголовок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Цель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Рубрика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Аудитория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Дата по плану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Фактическая дата публикации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Статус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Чем Подборочка выделяется на фоне других алгоритмов подбора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Привлечение внимания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Преимущества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Компании-владельцы маркетплейсов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Точность и скорость! Вот наши первое и второе имя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Привлечение новых клиентов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Наш технобложик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.12.2024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Что мы имеем…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 будем иметь…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 как мы будем иметь…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Привлечение новых клиентов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Внутренняя кухня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26.12.2024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Контент-план</a:t>
            </a:r>
            <a:endParaRPr/>
          </a:p>
        </p:txBody>
      </p:sp>
      <p:graphicFrame>
        <p:nvGraphicFramePr>
          <p:cNvPr id="275" name="Google Shape;275;p33"/>
          <p:cNvGraphicFramePr/>
          <p:nvPr/>
        </p:nvGraphicFramePr>
        <p:xfrm>
          <a:off x="181025" y="113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82850"/>
                <a:gridCol w="1859200"/>
                <a:gridCol w="1340850"/>
                <a:gridCol w="1102800"/>
                <a:gridCol w="1491550"/>
                <a:gridCol w="856150"/>
                <a:gridCol w="713775"/>
                <a:gridCol w="1034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№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Заголовок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Цель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Рубрика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Аудитория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Дата по плану 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Фактическая дата публикации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Статус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"ИИ создал рекламный баннер, который люди не могут закрыть — он исчезает, только если вы улыбнетесь"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Что мы имеем…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 будем иметь…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 как мы будем иметь…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Подборочка новостей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.01.2025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 Подборочка Inc и Ozon Tech: партнёрство, которое меняет правила игры на рынке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Продвижение бренда</a:t>
                      </a:r>
                      <a:endParaRPr sz="10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Подборочка новостей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Представители IT-сектора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12.01.2025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Представьте, что о вкладке поиска можно забыть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Продвижение бренда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Преимущества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Клиенты-бизнесы и их клиенты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.01.2025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 процессе</a:t>
                      </a:r>
                      <a:endParaRPr sz="1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контента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1297500" y="912450"/>
            <a:ext cx="3728400" cy="4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🔮 AI Подборочка Inc: Ваш проводник в мире персонализации! 🔮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/>
              <a:t>Ваш маркетплейс постоянно обвиняют в бесполезности ленты предлагаемых товаров?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Представьте, что теперь вашим клиентам вообще не нужно пользоваться поиском! Ведь с нами Вы сразу же будете знать чего они хотят! С нами это возможно!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✅ Идеальные рекомендации на основе поведения и интересов пользователей.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✅ Повышение продаж без лишних затрат.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✅ Легкая интеграция с любой платформой — от маркетплейсов до небольших интернет-магазинов.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🌍 Уже доверяют лидеры рынка РФ и СНГ! Присоединяйтесь и вы.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📩 Напишите нам, чтобы узнать, как AI Подборочка Inc может сделать ваш бизнес лучше!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#AIПодборочка #Персонализация #Маркетплейсы #Инновации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50" y="878925"/>
            <a:ext cx="3625234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УТП. Уникальное торговое предложение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Область: IT, SaaS-продукты: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“Системы рекомендации на основе AI, которая повышает конверсию маркетплейса на 55% в первые полгода”.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“Система рекомендаций, которая знает Ваших клиентов лучше, чем они сами.”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"Лучшая персонализация для рынка РФ и СНГ"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Канал коммуникации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474" y="3057700"/>
            <a:ext cx="1990800" cy="19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300" y="3136750"/>
            <a:ext cx="1648225" cy="186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9417" y="941250"/>
            <a:ext cx="1648235" cy="202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312" y="941250"/>
            <a:ext cx="1802325" cy="202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174" y="3757600"/>
            <a:ext cx="4000500" cy="1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288" y="941250"/>
            <a:ext cx="4200273" cy="2505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09200" y="364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мы?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120900" y="1000950"/>
            <a:ext cx="3963600" cy="3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Помимо избавления от проблем, описанных ранее, наша технология может предложить улучшенный подбор товаров, которые могут заинтересовать пользователя, анализируя всю историю поиска товаров на маркетплейсе. Также, с согласия пользователя, существует возможность анализировать историю поиска и куки-файлы в браузере для составления портрета пользователя. (Также мы можем получить доступ к микрофонам пользователей для анализа тем его разговоров, но мы умышленно не будем об этом распространяться)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800" y="310550"/>
            <a:ext cx="3354276" cy="45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Степень новизны для компании</a:t>
            </a:r>
            <a:endParaRPr/>
          </a:p>
        </p:txBody>
      </p:sp>
      <p:graphicFrame>
        <p:nvGraphicFramePr>
          <p:cNvPr id="155" name="Google Shape;155;p16"/>
          <p:cNvGraphicFramePr/>
          <p:nvPr/>
        </p:nvGraphicFramePr>
        <p:xfrm>
          <a:off x="1197450" y="120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619500"/>
                <a:gridCol w="3619500"/>
              </a:tblGrid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Тип риска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Технический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Характер концепции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Технологический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Интенсивность нововведения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Улучшенная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Источник идеи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Вталкивание лабораторией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2955000"/>
            <a:ext cx="4204644" cy="19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180950" y="315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идеи</a:t>
            </a:r>
            <a:endParaRPr/>
          </a:p>
        </p:txBody>
      </p:sp>
      <p:graphicFrame>
        <p:nvGraphicFramePr>
          <p:cNvPr id="162" name="Google Shape;162;p17"/>
          <p:cNvGraphicFramePr/>
          <p:nvPr/>
        </p:nvGraphicFramePr>
        <p:xfrm>
          <a:off x="1180950" y="94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1628050"/>
                <a:gridCol w="713775"/>
                <a:gridCol w="2542300"/>
                <a:gridCol w="713475"/>
              </a:tblGrid>
              <a:tr h="5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Тенденция рынка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Потребность в рекламе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Срок жизни товара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Отличительные качества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Скорость распространения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Сила конкуренции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Денежный потенциал рынка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Продолжительность эксклюзивности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3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Физический потенциал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Цена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3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Потребность 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Уровень качества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3" name="Google Shape;163;p17"/>
          <p:cNvSpPr txBox="1"/>
          <p:nvPr/>
        </p:nvSpPr>
        <p:spPr>
          <a:xfrm>
            <a:off x="1180950" y="4331825"/>
            <a:ext cx="4292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Средняя оценка – 4.25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80950" y="946700"/>
            <a:ext cx="5597600" cy="325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Сегментирование.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ЦА - Маркетплейсы с большим товарооборотом</a:t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">
            <a:off x="4271754" y="1845038"/>
            <a:ext cx="2958019" cy="162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750" y="1241625"/>
            <a:ext cx="2881024" cy="162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00" y="2862200"/>
            <a:ext cx="3551949" cy="19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775" y="2418570"/>
            <a:ext cx="2671855" cy="171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Сегментирование</a:t>
            </a:r>
            <a:endParaRPr/>
          </a:p>
        </p:txBody>
      </p:sp>
      <p:graphicFrame>
        <p:nvGraphicFramePr>
          <p:cNvPr id="179" name="Google Shape;179;p19"/>
          <p:cNvGraphicFramePr/>
          <p:nvPr/>
        </p:nvGraphicFramePr>
        <p:xfrm>
          <a:off x="1297500" y="101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{7BEF4734-71CE-4388-8F16-3E0E7E8857BC}</a:tableStyleId>
              </a:tblPr>
              <a:tblGrid>
                <a:gridCol w="3519450"/>
                <a:gridCol w="3519450"/>
              </a:tblGrid>
              <a:tr h="2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Вид деятельности компании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Маркетплейсы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Ассортимент товаров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Широкий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Количество служащих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Свыше 500 человек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Квалификация персонала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Для работы с продуктом требуется команда квалифицированных программистов с опытом в области ИИ и МО.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Размер бизнеса и годовой объем продаж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большой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Уровень технологичности и автоматизации бизнеса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высокий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Частота возникновения потребностей в услуге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</a:rPr>
                        <a:t>высокая активность потребления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Емкость рынка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88"/>
              <a:t>В денежном выражении</a:t>
            </a:r>
            <a:endParaRPr sz="1788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207000"/>
            <a:ext cx="4008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Montserrat"/>
                <a:ea typeface="Montserrat"/>
                <a:cs typeface="Montserrat"/>
                <a:sym typeface="Montserrat"/>
              </a:rPr>
              <a:t>R = n * t * p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R – емкость в денежном выражении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t – продолжительность подписки на нашу технологию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p – средняя цена за подписку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 нашим максимально точным, непредвзятым и достоверным подсчетам мы получаем: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R = 3 * 12 мес * 10млн =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360млн/год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925" y="1489675"/>
            <a:ext cx="3533700" cy="198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350" y="809875"/>
            <a:ext cx="2385300" cy="14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Конкурентная матрица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75" y="942200"/>
            <a:ext cx="5782625" cy="3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